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slides/_rels/slide18.xml.rels" ContentType="application/vnd.openxmlformats-package.relationships+xml"/>
  <Override PartName="/ppt/slides/_rels/slide1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1.xml.rels" ContentType="application/vnd.openxmlformats-package.relationships+xml"/>
  <Override PartName="/ppt/slides/_rels/slide9.xml.rels" ContentType="application/vnd.openxmlformats-package.relationships+xml"/>
  <Override PartName="/ppt/slides/_rels/slide2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6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346392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6567480" y="19800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36000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5" name="PlaceHolder 6"/>
          <p:cNvSpPr>
            <a:spLocks noGrp="1"/>
          </p:cNvSpPr>
          <p:nvPr>
            <p:ph type="body"/>
          </p:nvPr>
        </p:nvSpPr>
        <p:spPr>
          <a:xfrm>
            <a:off x="346392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86" name="PlaceHolder 7"/>
          <p:cNvSpPr>
            <a:spLocks noGrp="1"/>
          </p:cNvSpPr>
          <p:nvPr>
            <p:ph type="body"/>
          </p:nvPr>
        </p:nvSpPr>
        <p:spPr>
          <a:xfrm>
            <a:off x="6567480" y="4424400"/>
            <a:ext cx="29556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360000" y="360000"/>
            <a:ext cx="9360000" cy="4173120"/>
          </a:xfrm>
          <a:prstGeom prst="rect">
            <a:avLst/>
          </a:prstGeom>
        </p:spPr>
        <p:txBody>
          <a:bodyPr lIns="0" rIns="0" tIns="0" bIns="0"/>
          <a:p>
            <a:endParaRPr b="0" lang="en-US" sz="26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63760" y="44244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000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63760" y="1980000"/>
            <a:ext cx="447948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60000" y="4424400"/>
            <a:ext cx="9180000" cy="2232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80000"/>
            <a:ext cx="9720000" cy="126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CustomShape 2"/>
          <p:cNvSpPr/>
          <p:nvPr/>
        </p:nvSpPr>
        <p:spPr>
          <a:xfrm>
            <a:off x="7560000" y="6840000"/>
            <a:ext cx="2520000" cy="540000"/>
          </a:xfrm>
          <a:prstGeom prst="rect">
            <a:avLst/>
          </a:prstGeom>
          <a:solidFill>
            <a:srgbClr val="e74c3c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CustomShape 3"/>
          <p:cNvSpPr/>
          <p:nvPr/>
        </p:nvSpPr>
        <p:spPr>
          <a:xfrm>
            <a:off x="900000" y="6840000"/>
            <a:ext cx="6480000" cy="540000"/>
          </a:xfrm>
          <a:prstGeom prst="rect">
            <a:avLst/>
          </a:prstGeom>
          <a:solidFill>
            <a:srgbClr val="bdc3c7"/>
          </a:solidFill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CustomShape 4"/>
          <p:cNvSpPr/>
          <p:nvPr/>
        </p:nvSpPr>
        <p:spPr>
          <a:xfrm>
            <a:off x="180000" y="6840000"/>
            <a:ext cx="540000" cy="540000"/>
          </a:xfrm>
          <a:prstGeom prst="rect">
            <a:avLst/>
          </a:prstGeom>
          <a:noFill/>
          <a:ln w="7200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title"/>
          </p:nvPr>
        </p:nvSpPr>
        <p:spPr>
          <a:xfrm>
            <a:off x="360000" y="36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5" name="PlaceHolder 6"/>
          <p:cNvSpPr>
            <a:spLocks noGrp="1"/>
          </p:cNvSpPr>
          <p:nvPr>
            <p:ph type="body"/>
          </p:nvPr>
        </p:nvSpPr>
        <p:spPr>
          <a:xfrm>
            <a:off x="360000" y="1980000"/>
            <a:ext cx="9180000" cy="468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Click to edit the outline text format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lvl="1" marL="288000">
              <a:spcAft>
                <a:spcPts val="1134"/>
              </a:spcAft>
            </a:pPr>
            <a:r>
              <a:rPr b="0" lang="en-US" sz="2200" spc="-1" strike="noStrike">
                <a:solidFill>
                  <a:srgbClr val="1c1c1c"/>
                </a:solidFill>
                <a:latin typeface="Source Sans Pro Light"/>
              </a:rPr>
              <a:t>Second Outline Level</a:t>
            </a:r>
            <a:endParaRPr b="0" lang="en-US" sz="2200" spc="-1" strike="noStrike">
              <a:solidFill>
                <a:srgbClr val="1c1c1c"/>
              </a:solidFill>
              <a:latin typeface="Source Sans Pro Light"/>
            </a:endParaRPr>
          </a:p>
          <a:p>
            <a:pPr lvl="2" marL="576000">
              <a:spcAft>
                <a:spcPts val="850"/>
              </a:spcAft>
            </a:pPr>
            <a:r>
              <a:rPr b="0" lang="en-US" sz="1800" spc="-1" strike="noStrike">
                <a:solidFill>
                  <a:srgbClr val="1c1c1c"/>
                </a:solidFill>
                <a:latin typeface="Source Sans Pro Light"/>
              </a:rPr>
              <a:t>Third Outline Level</a:t>
            </a:r>
            <a:endParaRPr b="0" lang="en-US" sz="1800" spc="-1" strike="noStrike">
              <a:solidFill>
                <a:srgbClr val="1c1c1c"/>
              </a:solidFill>
              <a:latin typeface="Source Sans Pro Light"/>
            </a:endParaRPr>
          </a:p>
          <a:p>
            <a:pPr lvl="3" marL="864000">
              <a:spcAft>
                <a:spcPts val="567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Fourth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4" marL="1152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Fifth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5" marL="1440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Sixth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6" marL="1728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Seventh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</p:txBody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21640"/>
          </a:xfrm>
          <a:prstGeom prst="rect">
            <a:avLst/>
          </a:prstGeom>
        </p:spPr>
        <p:txBody>
          <a:bodyPr lIns="0" rIns="0" tIns="0" bIns="0" anchor="ctr"/>
          <a:p>
            <a:pPr algn="r"/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fld id="{5374DCC6-93A8-4F4F-AEB1-990B57D4A2A6}" type="slidenum">
              <a:rPr b="1" lang="en-US" sz="1800" spc="-1" strike="noStrike">
                <a:solidFill>
                  <a:srgbClr val="ffffff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ffffff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3150000"/>
            <a:ext cx="9720000" cy="1260000"/>
          </a:xfrm>
          <a:prstGeom prst="rect">
            <a:avLst/>
          </a:prstGeom>
          <a:solidFill>
            <a:srgbClr val="e74c3c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6" name="PlaceHolder 2"/>
          <p:cNvSpPr>
            <a:spLocks noGrp="1"/>
          </p:cNvSpPr>
          <p:nvPr>
            <p:ph type="title"/>
          </p:nvPr>
        </p:nvSpPr>
        <p:spPr>
          <a:xfrm>
            <a:off x="360000" y="3330000"/>
            <a:ext cx="9360000" cy="900000"/>
          </a:xfrm>
          <a:prstGeom prst="rect">
            <a:avLst/>
          </a:prstGeom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Click to edit the title text format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540000" y="4680000"/>
            <a:ext cx="9180000" cy="25200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Click to edit the outline text format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lvl="1" marL="288000">
              <a:spcAft>
                <a:spcPts val="1131"/>
              </a:spcAft>
            </a:pPr>
            <a:r>
              <a:rPr b="0" lang="en-US" sz="2200" spc="-1" strike="noStrike">
                <a:solidFill>
                  <a:srgbClr val="1c1c1c"/>
                </a:solidFill>
                <a:latin typeface="Source Sans Pro Light"/>
              </a:rPr>
              <a:t>Second Outline Level</a:t>
            </a:r>
            <a:endParaRPr b="0" lang="en-US" sz="2200" spc="-1" strike="noStrike">
              <a:solidFill>
                <a:srgbClr val="1c1c1c"/>
              </a:solidFill>
              <a:latin typeface="Source Sans Pro Light"/>
            </a:endParaRPr>
          </a:p>
          <a:p>
            <a:pPr lvl="2" marL="576000">
              <a:spcAft>
                <a:spcPts val="850"/>
              </a:spcAft>
            </a:pPr>
            <a:r>
              <a:rPr b="0" lang="en-US" sz="1800" spc="-1" strike="noStrike">
                <a:solidFill>
                  <a:srgbClr val="1c1c1c"/>
                </a:solidFill>
                <a:latin typeface="Source Sans Pro Light"/>
              </a:rPr>
              <a:t>Third Outline Level</a:t>
            </a:r>
            <a:endParaRPr b="0" lang="en-US" sz="1800" spc="-1" strike="noStrike">
              <a:solidFill>
                <a:srgbClr val="1c1c1c"/>
              </a:solidFill>
              <a:latin typeface="Source Sans Pro Light"/>
            </a:endParaRPr>
          </a:p>
          <a:p>
            <a:pPr lvl="3" marL="864000">
              <a:spcAft>
                <a:spcPts val="567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Fourth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4" marL="1152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Fifth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5" marL="1440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Sixth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  <a:p>
            <a:pPr lvl="6" marL="1728000">
              <a:spcAft>
                <a:spcPts val="283"/>
              </a:spcAft>
            </a:pPr>
            <a:r>
              <a:rPr b="0" lang="en-US" sz="1600" spc="-1" strike="noStrike">
                <a:solidFill>
                  <a:srgbClr val="1c1c1c"/>
                </a:solidFill>
                <a:latin typeface="Source Sans Pro Light"/>
              </a:rPr>
              <a:t>Seventh Outline Level</a:t>
            </a:r>
            <a:endParaRPr b="0" lang="en-US" sz="1600" spc="-1" strike="noStrike">
              <a:solidFill>
                <a:srgbClr val="1c1c1c"/>
              </a:solidFill>
              <a:latin typeface="Source Sans Pro Light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dt"/>
          </p:nvPr>
        </p:nvSpPr>
        <p:spPr>
          <a:xfrm>
            <a:off x="7560000" y="6840000"/>
            <a:ext cx="2340000" cy="540000"/>
          </a:xfrm>
          <a:prstGeom prst="rect">
            <a:avLst/>
          </a:prstGeom>
        </p:spPr>
        <p:txBody>
          <a:bodyPr lIns="0" rIns="0" tIns="0" bIns="0" anchor="ctr"/>
          <a:p>
            <a:r>
              <a:rPr b="1" lang="en-US" sz="1800" spc="-1" strike="noStrike">
                <a:solidFill>
                  <a:srgbClr val="e74c3c"/>
                </a:solidFill>
                <a:latin typeface="Source Sans Pro Black"/>
              </a:rPr>
              <a:t>&lt;date/time&gt;</a:t>
            </a:r>
            <a:endParaRPr b="1" lang="en-US" sz="1800" spc="-1" strike="noStrike">
              <a:solidFill>
                <a:srgbClr val="e74c3c"/>
              </a:solidFill>
              <a:latin typeface="Source Sans Pro Black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ftr"/>
          </p:nvPr>
        </p:nvSpPr>
        <p:spPr>
          <a:xfrm>
            <a:off x="1080000" y="6840000"/>
            <a:ext cx="3240000" cy="540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1" lang="en-US" sz="1800" spc="-1" strike="noStrike">
                <a:solidFill>
                  <a:srgbClr val="e74c3c"/>
                </a:solidFill>
                <a:latin typeface="Source Sans Pro Black"/>
              </a:rPr>
              <a:t>&lt;footer&gt;</a:t>
            </a:r>
            <a:endParaRPr b="1" lang="en-US" sz="1800" spc="-1" strike="noStrike">
              <a:solidFill>
                <a:srgbClr val="e74c3c"/>
              </a:solidFill>
              <a:latin typeface="Source Sans Pro Black"/>
            </a:endParaRPr>
          </a:p>
        </p:txBody>
      </p:sp>
      <p:sp>
        <p:nvSpPr>
          <p:cNvPr id="50" name="PlaceHolder 6"/>
          <p:cNvSpPr>
            <a:spLocks noGrp="1"/>
          </p:cNvSpPr>
          <p:nvPr>
            <p:ph type="sldNum"/>
          </p:nvPr>
        </p:nvSpPr>
        <p:spPr>
          <a:xfrm>
            <a:off x="180000" y="6840000"/>
            <a:ext cx="540000" cy="540000"/>
          </a:xfrm>
          <a:prstGeom prst="rect">
            <a:avLst/>
          </a:prstGeom>
        </p:spPr>
        <p:txBody>
          <a:bodyPr lIns="0" rIns="0" tIns="0" bIns="0"/>
          <a:p>
            <a:pPr algn="r"/>
            <a:fld id="{8C3E56F6-A30B-4037-A93B-EA865061DE6F}" type="slidenum">
              <a:rPr b="1" lang="en-US" sz="1800" spc="-1" strike="noStrike">
                <a:solidFill>
                  <a:srgbClr val="e74c3c"/>
                </a:solidFill>
                <a:latin typeface="Source Sans Pro Black"/>
              </a:rPr>
              <a:t>&lt;number&gt;</a:t>
            </a:fld>
            <a:endParaRPr b="1" lang="en-US" sz="1800" spc="-1" strike="noStrike">
              <a:solidFill>
                <a:srgbClr val="e74c3c"/>
              </a:solidFill>
              <a:latin typeface="Source Sans Pro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360000" y="333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TIS181P ALGORITMA DAN PEMROGRAMAN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540000" y="4680000"/>
            <a:ext cx="9180000" cy="252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r>
              <a:rPr b="0" lang="en-US" sz="2200" spc="-1" strike="noStrike">
                <a:solidFill>
                  <a:srgbClr val="1c1c1c"/>
                </a:solidFill>
                <a:latin typeface="Source Sans Pro Light"/>
              </a:rPr>
              <a:t>Praktikum 6 - Looping</a:t>
            </a:r>
            <a:endParaRPr b="0" lang="en-US" sz="2200" spc="-1" strike="noStrike">
              <a:solidFill>
                <a:srgbClr val="1c1c1c"/>
              </a:solidFill>
              <a:latin typeface="Source Sans Pro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Contoh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5000"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nilai = [100,80,75,90,65,87]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counter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while counter &lt; 7: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print(nilai[counter])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counter += 2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100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75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65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IndexError: list index out of range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Break dan Continue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0,1,2,3,4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count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while True: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print(count)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count += 1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if count &gt;= 5: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break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Break dan Continue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only odd numbers - 1,3,5,7,9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 x in range(10):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Check if x is even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if x % 2 == 0: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continue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print(x)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ELSE di FOR dan WHILE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0,1,2,3,4 and then it prints "count value reached 5"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count=0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while(count&lt;5):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print(count)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count +=1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else: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print("count value reached %d" %(count))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Contoh Lain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a = [100,90,80,70]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counter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while counter &lt; 4: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print(a[counter])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counter+=1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else: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print("Selesai")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7" dur="indefinite" restart="never" nodeType="tmRoot">
          <p:childTnLst>
            <p:seq>
              <p:cTn id="2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ELSE di FOR dan WHILE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1,2,3,4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 i in range(1, 10):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if(i%5==0):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break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print(i)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else: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print("this is not printed because for loop is terminated because of break but not due to fail in condition"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9" dur="indefinite" restart="never" nodeType="tmRoot">
          <p:childTnLst>
            <p:seq>
              <p:cTn id="3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Kombinasi BREAK dan ELSE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5000"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counter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while counter &lt; 7: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if counter == 5: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        break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else: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        print(nilai[counter])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        counter+=1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else: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print("Selesai")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1" dur="indefinite" restart="never" nodeType="tmRoot">
          <p:childTnLst>
            <p:seq>
              <p:cTn id="3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Latihan 1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A = [100,90,34,76,34,67,98]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B = [75,23,76,89,90,45,67,78]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Gunakan FOR untuk menghitung JUMLAH dan RATA-RATA. Total data bisa didapatkan menggunakan counter.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" dur="indefinite" restart="never" nodeType="tmRoot">
          <p:childTnLst>
            <p:seq>
              <p:cTn id="3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Latihan 2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Angka = [90,98,45,23,89,87,21,54,98,32]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Dengan menggunakan WHILE, tunjukkan mana saja angka yang merupakan angka GANJIL dan angka GENAP. Gunakan MODUS (%) untuk mencari tahu.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algn="just"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Petunjuk: IF ELSE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5" dur="indefinite" restart="never" nodeType="tmRoot">
          <p:childTnLst>
            <p:seq>
              <p:cTn id="3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Looping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 marL="216000" indent="-216000">
              <a:spcAft>
                <a:spcPts val="114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Sebuah perintah untuk mengulang dengan kondisi tertentu.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marL="216000" indent="-216000">
              <a:spcAft>
                <a:spcPts val="114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Jika kondisi terpenuhi makan perulangan tersebut bisa berhenti dengan sendirinya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marL="216000" indent="-216000">
              <a:spcAft>
                <a:spcPts val="114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marL="216000" indent="-216000">
              <a:spcAft>
                <a:spcPts val="114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marL="216000" indent="-216000">
              <a:spcAft>
                <a:spcPts val="114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WHILE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 marL="216000" indent="-216000">
              <a:spcAft>
                <a:spcPts val="1142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FOR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Teknik pengulangan dengan iterasi (pengecekan item per item). Contoh: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primas = [2, 3, 5, 7]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 prima in primas: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print(prima)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2 3 5 7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Contoh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ayam = [10,"Ayam","Digoreng",500]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for item in ayam: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print(item)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10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Ayam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Digoreng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500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Contoh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nilai = [90,60,20,60,54,74]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jumlah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for item in nilai: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jumlah+=item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print(jumlah)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358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Contoh Hitung Rata-Rata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85000"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nilai = [100,80,75,90,65,87]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counter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jumlah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for item in nilai: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counter+=1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jumlah+=item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rata=jumlah//counter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print(rata)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82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FOR untuk Range (Jangkauan)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 fontScale="73000"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the numbers 0,1,2,3,4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 x in range(5):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print(x)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3,4,5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 x in range(3, 6):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print(x)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3,5,7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for x in range(3, 8, 2):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print(x)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Contoh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&gt;&gt;&gt; for x in range(10):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if(x%2==0):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            print("%d adalah Genap"%x)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...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0 adalah Genap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2 adalah Genap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4 adalah Genap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6 adalah Genap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8 adalah Genap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360000" y="360000"/>
            <a:ext cx="9360000" cy="90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b"/>
          <a:p>
            <a:r>
              <a:rPr b="1" lang="en-US" sz="3200" spc="-1" strike="noStrike">
                <a:solidFill>
                  <a:srgbClr val="ffffff"/>
                </a:solidFill>
                <a:latin typeface="Source Sans Pro Black"/>
              </a:rPr>
              <a:t>While</a:t>
            </a:r>
            <a:endParaRPr b="1" lang="en-US" sz="3200" spc="-1" strike="noStrike">
              <a:solidFill>
                <a:srgbClr val="ffffff"/>
              </a:solidFill>
              <a:latin typeface="Source Sans Pro Black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360000" y="1980000"/>
            <a:ext cx="9180000" cy="4680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rmAutofit/>
          </a:bodyPr>
          <a:p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Bekerja dengan kondisi tertentu (Boolean)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Cocok untuk mengakses indeks dengan nomor tertentu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# Prints out 0,1,2,3,4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count = 0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while count &lt; 5: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print(count)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   </a:t>
            </a: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count += 1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  <a:p>
            <a:pPr>
              <a:spcAft>
                <a:spcPts val="1142"/>
              </a:spcAft>
            </a:pPr>
            <a:r>
              <a:rPr b="1" lang="en-US" sz="2600" spc="-1" strike="noStrike">
                <a:solidFill>
                  <a:srgbClr val="1c1c1c"/>
                </a:solidFill>
                <a:latin typeface="Source Sans Pro Semibold"/>
              </a:rPr>
              <a:t> </a:t>
            </a:r>
            <a:endParaRPr b="1" lang="en-US" sz="2600" spc="-1" strike="noStrike">
              <a:solidFill>
                <a:srgbClr val="1c1c1c"/>
              </a:solidFill>
              <a:latin typeface="Source Sans Pro Semibold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Application>LibreOffice/6.1.3.2$Linux_X86_64 LibreOffice_project/10$Build-2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2018-11-26T20:08:13Z</dcterms:created>
  <dc:creator/>
  <dc:description/>
  <dc:language>en-US</dc:language>
  <cp:lastModifiedBy/>
  <dcterms:modified xsi:type="dcterms:W3CDTF">2018-11-26T20:47:03Z</dcterms:modified>
  <cp:revision>7</cp:revision>
  <dc:subject/>
  <dc:title>Alizarin</dc:title>
</cp:coreProperties>
</file>